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90" r:id="rId4"/>
    <p:sldId id="268" r:id="rId5"/>
    <p:sldId id="269" r:id="rId6"/>
    <p:sldId id="295" r:id="rId7"/>
    <p:sldId id="270" r:id="rId8"/>
    <p:sldId id="277" r:id="rId9"/>
    <p:sldId id="281" r:id="rId10"/>
    <p:sldId id="282" r:id="rId11"/>
    <p:sldId id="28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930FB4D-976A-41FE-B7DB-29B8BA9FD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1A827A0-92B8-497C-BA87-C4BF8945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EA7E2-B4DC-404E-B46C-A0591DE5B4A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EA6E9-60B8-4B7F-B610-94C44051E5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51262-3C00-4E76-BCA7-995D06AEA2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0FCBF-00CD-4587-B7A7-7C32D7FB0A8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553AE-4158-4125-B068-918BABD327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AC16E-F959-4BFE-8055-0EB6538ADBB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A0023-316B-4ED4-A5C4-BA8C75A23C0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F05AC-DF11-4626-9C30-A0642E2028D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2C87B-073D-40B7-A780-DB18672776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14CEE-4EED-4A1B-B9C6-D0D15C0299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7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F565-04F9-4540-98D9-56DB77688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8D75-F401-4D7C-906C-22CEE681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7A15-E412-439F-9F4B-6419446D7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4F9AF-EDCB-4B3E-9D29-3997CB16F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0D681-8DB3-4B5E-B579-1E010F03E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F5387-B8A4-4393-8F65-8891D3378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A2C73-6324-43AB-B28A-7559F2862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57C7-D07C-4CEF-9FA2-6B6036B34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7A78-E773-4F67-8C34-17ADC882F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78861-839F-4E57-9FD2-84ECC50D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A16B1-CDF1-44C9-BE39-996A155CD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D4BC-E956-43BE-862A-461E368D7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EE075-0E70-4B9F-8480-E24C45AA4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EE317-C8AE-4B23-AEBF-A8B153A78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C7CA-320D-43AA-8E5B-036E8743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81DC8A31-1094-4035-8B73-AFC6913FF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%20evaluation%20rubric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staffshare/Senior%20Projects/Senior%20Project%20Point%20Breakdown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143000"/>
            <a:ext cx="7315200" cy="22098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bg2"/>
                </a:solidFill>
                <a:latin typeface="Arial" charset="0"/>
              </a:rPr>
              <a:t>Senior Capstone Experience Framework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A Guide for South Dakota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The Journal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Each weekly entry should cover the following: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</a:rPr>
              <a:t>Describe what was done on the Senior Capstone Experience that week.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</a:rPr>
              <a:t>Write a personal reaction or evaluation of what was done that week.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</a:rPr>
              <a:t>1/3 page of Word document, submitted through Blackboard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solidFill>
                <a:schemeClr val="bg2"/>
              </a:solidFill>
            </a:endParaRPr>
          </a:p>
        </p:txBody>
      </p:sp>
      <p:pic>
        <p:nvPicPr>
          <p:cNvPr id="12292" name="Picture 4" descr="MCBD20191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495800"/>
            <a:ext cx="1944688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hlink"/>
                </a:solidFill>
                <a:latin typeface="Arial" charset="0"/>
              </a:rPr>
              <a:t>The Presentation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Senior Experience Presentation is the culminating event, which must include the entire learning experience. It should reflect elements of the paper, product and the portfolio.</a:t>
            </a:r>
          </a:p>
          <a:p>
            <a:pPr eaLnBrk="1" hangingPunct="1"/>
            <a:r>
              <a:rPr lang="en-US" smtClean="0"/>
              <a:t>Community/Practice Night </a:t>
            </a:r>
          </a:p>
          <a:p>
            <a:pPr eaLnBrk="1" hangingPunct="1"/>
            <a:r>
              <a:rPr lang="en-US" smtClean="0">
                <a:hlinkClick r:id="rId3" action="ppaction://hlinkfile"/>
              </a:rPr>
              <a:t>Rubric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Senior Experiences</a:t>
            </a:r>
            <a:r>
              <a:rPr lang="en-US" smtClean="0"/>
              <a:t>…..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accent1"/>
                </a:solidFill>
              </a:rPr>
              <a:t>Prepares student for post-secondary with:</a:t>
            </a:r>
          </a:p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Research</a:t>
            </a:r>
            <a:r>
              <a:rPr lang="en-US" b="1" smtClean="0">
                <a:solidFill>
                  <a:schemeClr val="accent1"/>
                </a:solidFill>
              </a:rPr>
              <a:t> </a:t>
            </a:r>
          </a:p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Developing a Product</a:t>
            </a:r>
          </a:p>
          <a:p>
            <a:pPr lvl="1" eaLnBrk="1" hangingPunct="1"/>
            <a:r>
              <a:rPr lang="en-US" b="1" smtClean="0">
                <a:solidFill>
                  <a:schemeClr val="accent1"/>
                </a:solidFill>
              </a:rPr>
              <a:t>Including 15 hours of Mentoring</a:t>
            </a:r>
          </a:p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Completing a Portfolio</a:t>
            </a:r>
          </a:p>
          <a:p>
            <a:pPr lvl="1" eaLnBrk="1" hangingPunct="1"/>
            <a:r>
              <a:rPr lang="en-US" b="1" smtClean="0">
                <a:solidFill>
                  <a:schemeClr val="accent1"/>
                </a:solidFill>
              </a:rPr>
              <a:t>Including weekly journals starting in November and ending in March</a:t>
            </a:r>
          </a:p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latin typeface="Arial" charset="0"/>
              </a:rPr>
              <a:t>The Four Project Phases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When choosing a topic, keep all of these things in mind: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</a:rPr>
              <a:t>Paper</a:t>
            </a:r>
          </a:p>
          <a:p>
            <a:pPr lvl="2" eaLnBrk="1" hangingPunct="1"/>
            <a:r>
              <a:rPr lang="en-US" sz="2000" b="1" smtClean="0">
                <a:solidFill>
                  <a:schemeClr val="accent1"/>
                </a:solidFill>
              </a:rPr>
              <a:t>Will there be enough research on this topic?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</a:rPr>
              <a:t>Product</a:t>
            </a:r>
          </a:p>
          <a:p>
            <a:pPr lvl="2" eaLnBrk="1" hangingPunct="1"/>
            <a:r>
              <a:rPr lang="en-US" sz="1800" b="1" smtClean="0">
                <a:solidFill>
                  <a:schemeClr val="accent1"/>
                </a:solidFill>
              </a:rPr>
              <a:t>What physical product or demonstration can come from this?  Can we find a mentor in that area?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</a:rPr>
              <a:t>Portfolio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</a:rPr>
              <a:t>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  <a:latin typeface="Arial" charset="0"/>
              </a:rPr>
              <a:t>Initial Documents and Forms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Senior Capstone Guidelines</a:t>
            </a:r>
          </a:p>
          <a:p>
            <a:pPr eaLnBrk="1" hangingPunct="1"/>
            <a:r>
              <a:rPr lang="en-US" sz="2400" smtClean="0"/>
              <a:t>Letter to Parents</a:t>
            </a:r>
          </a:p>
          <a:p>
            <a:pPr eaLnBrk="1" hangingPunct="1"/>
            <a:r>
              <a:rPr lang="en-US" sz="2400" smtClean="0"/>
              <a:t>Timelines</a:t>
            </a:r>
          </a:p>
          <a:p>
            <a:pPr eaLnBrk="1" hangingPunct="1"/>
            <a:r>
              <a:rPr lang="en-US" sz="2400" smtClean="0">
                <a:hlinkClick r:id="rId3" action="ppaction://hlinkfile"/>
              </a:rPr>
              <a:t>Point Breakdown 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Topic Selection Guidelines</a:t>
            </a:r>
          </a:p>
          <a:p>
            <a:pPr eaLnBrk="1" hangingPunct="1"/>
            <a:r>
              <a:rPr lang="en-US" sz="2400" smtClean="0"/>
              <a:t>Topic Selection Worksheet</a:t>
            </a:r>
          </a:p>
          <a:p>
            <a:pPr eaLnBrk="1" hangingPunct="1"/>
            <a:r>
              <a:rPr lang="en-US" sz="2400" smtClean="0"/>
              <a:t>Topic Proposal</a:t>
            </a:r>
          </a:p>
          <a:p>
            <a:pPr eaLnBrk="1" hangingPunct="1"/>
            <a:r>
              <a:rPr lang="en-US" sz="2400" smtClean="0"/>
              <a:t>Topic Approval Form</a:t>
            </a:r>
          </a:p>
          <a:p>
            <a:pPr eaLnBrk="1" hangingPunct="1"/>
            <a:r>
              <a:rPr lang="en-US" sz="2400" smtClean="0"/>
              <a:t>Letter of Intent</a:t>
            </a:r>
          </a:p>
          <a:p>
            <a:pPr eaLnBrk="1" hangingPunct="1"/>
            <a:r>
              <a:rPr lang="en-US" sz="2400" smtClean="0"/>
              <a:t>Topic Change Form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accent2"/>
                </a:solidFill>
                <a:latin typeface="Arial" charset="0"/>
              </a:rPr>
              <a:t>Baltic’s Research Paper Guidelines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8-10 pages in length</a:t>
            </a:r>
          </a:p>
          <a:p>
            <a:pPr eaLnBrk="1" hangingPunct="1"/>
            <a:r>
              <a:rPr lang="en-US" sz="2400" b="1" smtClean="0"/>
              <a:t>Several Checkpoints</a:t>
            </a:r>
          </a:p>
          <a:p>
            <a:pPr eaLnBrk="1" hangingPunct="1"/>
            <a:r>
              <a:rPr lang="en-US" sz="2400" b="1" smtClean="0"/>
              <a:t>MLA format</a:t>
            </a:r>
          </a:p>
          <a:p>
            <a:pPr eaLnBrk="1" hangingPunct="1"/>
            <a:r>
              <a:rPr lang="en-US" sz="2400" b="1" smtClean="0"/>
              <a:t>Five sources minimum</a:t>
            </a:r>
          </a:p>
          <a:p>
            <a:pPr eaLnBrk="1" hangingPunct="1"/>
            <a:r>
              <a:rPr lang="en-US" sz="2400" b="1" smtClean="0"/>
              <a:t>Bibliography</a:t>
            </a:r>
          </a:p>
          <a:p>
            <a:pPr eaLnBrk="1" hangingPunct="1"/>
            <a:r>
              <a:rPr lang="en-US" sz="2400" b="1" smtClean="0"/>
              <a:t>Note Cards</a:t>
            </a:r>
          </a:p>
          <a:p>
            <a:pPr lvl="1" eaLnBrk="1" hangingPunct="1"/>
            <a:r>
              <a:rPr lang="en-US" sz="2200" b="1" smtClean="0"/>
              <a:t>Noodle Tools </a:t>
            </a:r>
          </a:p>
          <a:p>
            <a:pPr eaLnBrk="1" hangingPunct="1"/>
            <a:r>
              <a:rPr lang="en-US" sz="2400" b="1" smtClean="0"/>
              <a:t>Stress </a:t>
            </a:r>
            <a:r>
              <a:rPr lang="en-US" sz="2400" b="1" i="1" smtClean="0"/>
              <a:t>research</a:t>
            </a:r>
            <a:r>
              <a:rPr lang="en-US" sz="2400" b="1" smtClean="0"/>
              <a:t> vs. report</a:t>
            </a:r>
          </a:p>
        </p:txBody>
      </p:sp>
      <p:pic>
        <p:nvPicPr>
          <p:cNvPr id="7172" name="Picture 9" descr="MCj0404127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2514600"/>
            <a:ext cx="2590800" cy="2667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Mentoring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5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1676400"/>
            <a:ext cx="7162800" cy="4530725"/>
          </a:xfrm>
        </p:spPr>
        <p:txBody>
          <a:bodyPr/>
          <a:lstStyle/>
          <a:p>
            <a:r>
              <a:rPr lang="en-US" smtClean="0"/>
              <a:t>15 hours minimum (7 can be excused from school; students must notify the HS office beforehand)</a:t>
            </a:r>
          </a:p>
          <a:p>
            <a:r>
              <a:rPr lang="en-US" smtClean="0"/>
              <a:t>Time window: January through March</a:t>
            </a:r>
          </a:p>
          <a:p>
            <a:r>
              <a:rPr lang="en-US" smtClean="0"/>
              <a:t>Mentors are sometimes found through the student, but it’s mostly my responsibility</a:t>
            </a:r>
          </a:p>
          <a:p>
            <a:r>
              <a:rPr lang="en-US" smtClean="0"/>
              <a:t>Certain projects may require more than one mentor, which is 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hlink"/>
                </a:solidFill>
                <a:latin typeface="Arial" charset="0"/>
              </a:rPr>
              <a:t>The Product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600200"/>
            <a:ext cx="7772400" cy="2189163"/>
          </a:xfrm>
        </p:spPr>
        <p:txBody>
          <a:bodyPr/>
          <a:lstStyle/>
          <a:p>
            <a:pPr eaLnBrk="1" hangingPunct="1"/>
            <a:r>
              <a:rPr lang="en-US" sz="2400" smtClean="0"/>
              <a:t>The product can be oriented around the performance of a skill or the development of some physical product. It is an appropriate and logical outgrowth of the research paper that demonstrates application of knowledge.</a:t>
            </a:r>
          </a:p>
          <a:p>
            <a:pPr eaLnBrk="1" hangingPunct="1"/>
            <a:r>
              <a:rPr lang="en-US" sz="2400" smtClean="0"/>
              <a:t>Powerpoint does not equal Product!</a:t>
            </a:r>
          </a:p>
          <a:p>
            <a:pPr eaLnBrk="1" hangingPunct="1"/>
            <a:r>
              <a:rPr lang="en-US" sz="2400" smtClean="0"/>
              <a:t>FYI: products that score well usually include</a:t>
            </a:r>
          </a:p>
          <a:p>
            <a:pPr lvl="1" eaLnBrk="1" hangingPunct="1"/>
            <a:r>
              <a:rPr lang="en-US" sz="2200" smtClean="0"/>
              <a:t>Clear evidence of effort- several hours of work</a:t>
            </a:r>
          </a:p>
          <a:p>
            <a:pPr lvl="1" eaLnBrk="1" hangingPunct="1"/>
            <a:r>
              <a:rPr lang="en-US" sz="2200" smtClean="0"/>
              <a:t>an aspect of community involvement (fund raiser, teaching a class, etc– this is especially good if your product is career or demonstration based)</a:t>
            </a:r>
          </a:p>
          <a:p>
            <a:pPr lvl="1" eaLnBrk="1" hangingPunct="1"/>
            <a:r>
              <a:rPr lang="en-US" sz="2200" smtClean="0"/>
              <a:t>Significant stretch/risk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Products Require a Learning Stretch, Which is…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An addition to the student’s own knowledge or skill</a:t>
            </a:r>
          </a:p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Something they haven’t tried yet</a:t>
            </a:r>
          </a:p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Searching for answers to questions they have about a topic.</a:t>
            </a:r>
          </a:p>
        </p:txBody>
      </p:sp>
      <p:pic>
        <p:nvPicPr>
          <p:cNvPr id="10244" name="Picture 7" descr="MCj0398069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2514600"/>
            <a:ext cx="2579688" cy="21812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Arial" charset="0"/>
              </a:rPr>
              <a:t>The Portfolio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Required Documents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Topic approval form, signed mentor forms, typed overview, reflection, etc.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Research Paper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Outline, bibliography, polished final draft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Journal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Product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Evidence of Work – pictures, materials collected, etc.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(example portfolio)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</a:t>
            </a:r>
            <a:r>
              <a:rPr lang="en-US" b="1" smtClean="0"/>
              <a:t>Cost- $10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888</TotalTime>
  <Words>461</Words>
  <Application>Microsoft Office PowerPoint</Application>
  <PresentationFormat>On-screen Show (4:3)</PresentationFormat>
  <Paragraphs>84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Layers</vt:lpstr>
      <vt:lpstr>Senior Capstone Experience Framework</vt:lpstr>
      <vt:lpstr>Senior Experiences…..</vt:lpstr>
      <vt:lpstr>The Four Project Phases</vt:lpstr>
      <vt:lpstr>Initial Documents and Forms</vt:lpstr>
      <vt:lpstr>Baltic’s Research Paper Guidelines</vt:lpstr>
      <vt:lpstr>Mentoring</vt:lpstr>
      <vt:lpstr>The Product</vt:lpstr>
      <vt:lpstr>Products Require a Learning Stretch, Which is…</vt:lpstr>
      <vt:lpstr>The Portfolio</vt:lpstr>
      <vt:lpstr>The Journal</vt:lpstr>
      <vt:lpstr>The Presentation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Project Framework</dc:title>
  <dc:creator>.</dc:creator>
  <cp:lastModifiedBy>bhs</cp:lastModifiedBy>
  <cp:revision>98</cp:revision>
  <dcterms:created xsi:type="dcterms:W3CDTF">2005-08-18T16:10:19Z</dcterms:created>
  <dcterms:modified xsi:type="dcterms:W3CDTF">2013-08-28T20:42:15Z</dcterms:modified>
</cp:coreProperties>
</file>